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4" r:id="rId15"/>
    <p:sldId id="275" r:id="rId16"/>
    <p:sldId id="276" r:id="rId17"/>
    <p:sldId id="277" r:id="rId18"/>
    <p:sldId id="278" r:id="rId19"/>
    <p:sldId id="284" r:id="rId20"/>
    <p:sldId id="283" r:id="rId21"/>
    <p:sldId id="285" r:id="rId22"/>
    <p:sldId id="286" r:id="rId23"/>
    <p:sldId id="287" r:id="rId24"/>
    <p:sldId id="288" r:id="rId2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174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4289994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duot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duoton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pic>
        <p:nvPicPr>
          <p:cNvPr id="119" name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645900" y="622300"/>
            <a:ext cx="812800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/>
        </p:nvSpPr>
        <p:spPr>
          <a:xfrm>
            <a:off x="-12700" y="-12700"/>
            <a:ext cx="13030200" cy="9779000"/>
          </a:xfrm>
          <a:prstGeom prst="rect">
            <a:avLst/>
          </a:prstGeom>
          <a:solidFill>
            <a:srgbClr val="31B06C"/>
          </a:solidFill>
          <a:ln w="12700"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pic>
        <p:nvPicPr>
          <p:cNvPr id="129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45900" y="622300"/>
            <a:ext cx="812800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3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1559073" y="444500"/>
            <a:ext cx="9886654" cy="2159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FBA80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r>
              <a:t>Title Text</a:t>
            </a:r>
          </a:p>
        </p:txBody>
      </p:sp>
      <p:pic>
        <p:nvPicPr>
          <p:cNvPr id="138" name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45900" y="622300"/>
            <a:ext cx="812800" cy="8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“Type a quote here.” 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400"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US" dirty="0" smtClean="0"/>
              <a:t>Introducing </a:t>
            </a:r>
            <a:r>
              <a:rPr dirty="0" err="1" smtClean="0"/>
              <a:t>Mapillary</a:t>
            </a:r>
            <a:endParaRPr dirty="0"/>
          </a:p>
        </p:txBody>
      </p:sp>
      <p:sp>
        <p:nvSpPr>
          <p:cNvPr id="149" name="Shape 149"/>
          <p:cNvSpPr/>
          <p:nvPr/>
        </p:nvSpPr>
        <p:spPr>
          <a:xfrm>
            <a:off x="1130300" y="5994400"/>
            <a:ext cx="10464800" cy="3302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algn="r">
              <a:defRPr sz="3300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r>
              <a:rPr lang="en-US" dirty="0" smtClean="0"/>
              <a:t>May</a:t>
            </a:r>
            <a:r>
              <a:rPr dirty="0" smtClean="0"/>
              <a:t> </a:t>
            </a:r>
            <a:r>
              <a:rPr dirty="0" smtClean="0"/>
              <a:t>2017</a:t>
            </a:r>
            <a:endParaRPr lang="en-US" dirty="0" smtClean="0"/>
          </a:p>
          <a:p>
            <a:r>
              <a:rPr lang="en-US" dirty="0" smtClean="0"/>
              <a:t>Boulder, CO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900"/>
            </a:lvl1pPr>
          </a:lstStyle>
          <a:p>
            <a:r>
              <a:t>Text Recognition</a:t>
            </a:r>
          </a:p>
        </p:txBody>
      </p:sp>
      <p:sp>
        <p:nvSpPr>
          <p:cNvPr id="195" name="Shape 195"/>
          <p:cNvSpPr/>
          <p:nvPr/>
        </p:nvSpPr>
        <p:spPr>
          <a:xfrm>
            <a:off x="1604153" y="2495550"/>
            <a:ext cx="29789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. </a:t>
            </a:r>
          </a:p>
        </p:txBody>
      </p:sp>
      <p:sp>
        <p:nvSpPr>
          <p:cNvPr id="196" name="Shape 196"/>
          <p:cNvSpPr/>
          <p:nvPr/>
        </p:nvSpPr>
        <p:spPr>
          <a:xfrm>
            <a:off x="1384020" y="8032750"/>
            <a:ext cx="2060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97" name="Shape 197"/>
          <p:cNvSpPr/>
          <p:nvPr/>
        </p:nvSpPr>
        <p:spPr>
          <a:xfrm>
            <a:off x="1570287" y="2495550"/>
            <a:ext cx="20609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98" name="Shape 198"/>
          <p:cNvSpPr/>
          <p:nvPr/>
        </p:nvSpPr>
        <p:spPr>
          <a:xfrm>
            <a:off x="1671887" y="2326216"/>
            <a:ext cx="695340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- Detect and recognize texts on highway signs</a:t>
            </a:r>
          </a:p>
        </p:txBody>
      </p:sp>
      <p:pic>
        <p:nvPicPr>
          <p:cNvPr id="19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4767" y="2912994"/>
            <a:ext cx="8495266" cy="6459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Semantic Segmentation</a:t>
            </a:r>
          </a:p>
        </p:txBody>
      </p:sp>
      <p:sp>
        <p:nvSpPr>
          <p:cNvPr id="202" name="Shape 202"/>
          <p:cNvSpPr/>
          <p:nvPr/>
        </p:nvSpPr>
        <p:spPr>
          <a:xfrm>
            <a:off x="1621087" y="2134867"/>
            <a:ext cx="11043334" cy="1318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t>Label each pixel in an image with a class of objects e.g. sky, tree, car ..</a:t>
            </a:r>
          </a:p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t>Currently supports 72 object classes (100+ classes annotated)</a:t>
            </a:r>
          </a:p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4-lever target</a:t>
            </a:r>
            <a:r>
              <a:t>: 80 classes</a:t>
            </a:r>
          </a:p>
        </p:txBody>
      </p:sp>
      <p:pic>
        <p:nvPicPr>
          <p:cNvPr id="2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0789" y="3731683"/>
            <a:ext cx="10531106" cy="58872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SfM + Recognition</a:t>
            </a:r>
          </a:p>
        </p:txBody>
      </p:sp>
      <p:sp>
        <p:nvSpPr>
          <p:cNvPr id="206" name="Shape 206"/>
          <p:cNvSpPr/>
          <p:nvPr/>
        </p:nvSpPr>
        <p:spPr>
          <a:xfrm>
            <a:off x="1753120" y="2984962"/>
            <a:ext cx="9498560" cy="2039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pPr>
            <a:endParaRPr/>
          </a:p>
          <a:p>
            <a:pPr lvl="3" algn="l">
              <a:lnSpc>
                <a:spcPct val="40000"/>
              </a:lnSpc>
              <a:spcBef>
                <a:spcPts val="2000"/>
              </a:spcBef>
              <a:defRPr sz="3900">
                <a:solidFill>
                  <a:srgbClr val="595C61"/>
                </a:solidFill>
              </a:defRPr>
            </a:pPr>
            <a:r>
              <a:t>          3D structures from SfM </a:t>
            </a:r>
          </a:p>
          <a:p>
            <a:pPr lvl="3"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pPr>
            <a:r>
              <a:t>                               </a:t>
            </a:r>
            <a:r>
              <a:rPr sz="3000"/>
              <a:t>         + </a:t>
            </a:r>
            <a:r>
              <a:t> </a:t>
            </a:r>
          </a:p>
          <a:p>
            <a:pPr lvl="3" algn="l">
              <a:lnSpc>
                <a:spcPct val="40000"/>
              </a:lnSpc>
              <a:spcBef>
                <a:spcPts val="2000"/>
              </a:spcBef>
              <a:defRPr sz="3900">
                <a:solidFill>
                  <a:srgbClr val="595C61"/>
                </a:solidFill>
              </a:defRPr>
            </a:pPr>
            <a:r>
              <a:t>Semantic information from Recognition </a:t>
            </a:r>
          </a:p>
        </p:txBody>
      </p:sp>
      <p:sp>
        <p:nvSpPr>
          <p:cNvPr id="207" name="Shape 207"/>
          <p:cNvSpPr/>
          <p:nvPr/>
        </p:nvSpPr>
        <p:spPr>
          <a:xfrm rot="5400000">
            <a:off x="5952066" y="5601723"/>
            <a:ext cx="1100668" cy="768579"/>
          </a:xfrm>
          <a:prstGeom prst="rightArrow">
            <a:avLst>
              <a:gd name="adj1" fmla="val 32000"/>
              <a:gd name="adj2" fmla="val 85714"/>
            </a:avLst>
          </a:prstGeom>
          <a:ln w="25400">
            <a:solidFill>
              <a:srgbClr val="85888D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08" name="Shape 208"/>
          <p:cNvSpPr/>
          <p:nvPr/>
        </p:nvSpPr>
        <p:spPr>
          <a:xfrm>
            <a:off x="4443605" y="6959947"/>
            <a:ext cx="3745057" cy="698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3" algn="l">
              <a:lnSpc>
                <a:spcPct val="40000"/>
              </a:lnSpc>
              <a:spcBef>
                <a:spcPts val="2000"/>
              </a:spcBef>
              <a:defRPr sz="3900" b="1">
                <a:solidFill>
                  <a:srgbClr val="595C61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Map Objects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Traffic Sign Map Objects</a:t>
            </a:r>
          </a:p>
        </p:txBody>
      </p:sp>
      <p:pic>
        <p:nvPicPr>
          <p:cNvPr id="2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3933" y="2918023"/>
            <a:ext cx="10694201" cy="5670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7711" y="1658252"/>
            <a:ext cx="9869378" cy="68664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68740" y="1775849"/>
            <a:ext cx="9992364" cy="66498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semantic_3d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21595" y="1946515"/>
            <a:ext cx="9886653" cy="65682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3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374" y="1806139"/>
            <a:ext cx="9984783" cy="65158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23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374" y="1806139"/>
            <a:ext cx="9984783" cy="6515805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Shape 239"/>
          <p:cNvSpPr/>
          <p:nvPr/>
        </p:nvSpPr>
        <p:spPr>
          <a:xfrm>
            <a:off x="2827800" y="1913466"/>
            <a:ext cx="6189112" cy="3599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378" y="8231"/>
                </a:lnTo>
                <a:lnTo>
                  <a:pt x="11731" y="18043"/>
                </a:lnTo>
                <a:lnTo>
                  <a:pt x="13740" y="21600"/>
                </a:lnTo>
                <a:lnTo>
                  <a:pt x="17168" y="21397"/>
                </a:lnTo>
                <a:lnTo>
                  <a:pt x="20891" y="12861"/>
                </a:lnTo>
                <a:lnTo>
                  <a:pt x="21600" y="5646"/>
                </a:lnTo>
              </a:path>
            </a:pathLst>
          </a:custGeom>
          <a:ln w="114300">
            <a:solidFill>
              <a:srgbClr val="76767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93134" y="7620000"/>
            <a:ext cx="880534" cy="74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10800"/>
                </a:lnTo>
                <a:lnTo>
                  <a:pt x="21600" y="21600"/>
                </a:lnTo>
              </a:path>
            </a:pathLst>
          </a:custGeom>
          <a:ln w="101600">
            <a:solidFill>
              <a:srgbClr val="BBBB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6536200" y="5326983"/>
            <a:ext cx="1531934" cy="982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9"/>
                </a:moveTo>
                <a:lnTo>
                  <a:pt x="4775" y="17658"/>
                </a:lnTo>
                <a:lnTo>
                  <a:pt x="9185" y="21600"/>
                </a:lnTo>
                <a:lnTo>
                  <a:pt x="15392" y="18248"/>
                </a:lnTo>
                <a:lnTo>
                  <a:pt x="20167" y="12290"/>
                </a:lnTo>
                <a:lnTo>
                  <a:pt x="21600" y="0"/>
                </a:lnTo>
              </a:path>
            </a:pathLst>
          </a:custGeom>
          <a:ln w="139700">
            <a:solidFill>
              <a:srgbClr val="1D31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2" name="Shape 242"/>
          <p:cNvSpPr/>
          <p:nvPr/>
        </p:nvSpPr>
        <p:spPr>
          <a:xfrm>
            <a:off x="2861733" y="3522133"/>
            <a:ext cx="4588934" cy="4199467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3" name="Shape 243"/>
          <p:cNvSpPr/>
          <p:nvPr/>
        </p:nvSpPr>
        <p:spPr>
          <a:xfrm>
            <a:off x="3521405" y="2980266"/>
            <a:ext cx="4732772" cy="3548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260" y="7318"/>
                </a:lnTo>
                <a:lnTo>
                  <a:pt x="6298" y="9335"/>
                </a:lnTo>
                <a:lnTo>
                  <a:pt x="13022" y="17993"/>
                </a:lnTo>
                <a:lnTo>
                  <a:pt x="17118" y="21600"/>
                </a:lnTo>
                <a:lnTo>
                  <a:pt x="20982" y="18714"/>
                </a:lnTo>
                <a:lnTo>
                  <a:pt x="21600" y="13457"/>
                </a:lnTo>
              </a:path>
            </a:pathLst>
          </a:custGeom>
          <a:ln w="165100">
            <a:solidFill>
              <a:srgbClr val="B45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4" name="Shape 244"/>
          <p:cNvSpPr/>
          <p:nvPr/>
        </p:nvSpPr>
        <p:spPr>
          <a:xfrm>
            <a:off x="2614256" y="6985065"/>
            <a:ext cx="1305811" cy="1305811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2056174" y="7442984"/>
            <a:ext cx="732825" cy="732825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2014339" y="7607300"/>
            <a:ext cx="677334" cy="69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00" y="3600"/>
                  <a:pt x="7200" y="7200"/>
                  <a:pt x="10800" y="10800"/>
                </a:cubicBezTo>
                <a:cubicBezTo>
                  <a:pt x="14400" y="14400"/>
                  <a:pt x="18000" y="18000"/>
                  <a:pt x="21600" y="21600"/>
                </a:cubicBezTo>
              </a:path>
            </a:pathLst>
          </a:custGeom>
          <a:ln w="1524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2784805" y="3636433"/>
            <a:ext cx="2235201" cy="2047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00" y="3600"/>
                  <a:pt x="7200" y="7200"/>
                  <a:pt x="10800" y="10800"/>
                </a:cubicBezTo>
                <a:cubicBezTo>
                  <a:pt x="14400" y="14400"/>
                  <a:pt x="18000" y="18000"/>
                  <a:pt x="21600" y="21600"/>
                </a:cubicBezTo>
              </a:path>
            </a:pathLst>
          </a:custGeom>
          <a:ln w="1524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48" name="Shape 248"/>
          <p:cNvSpPr/>
          <p:nvPr/>
        </p:nvSpPr>
        <p:spPr>
          <a:xfrm>
            <a:off x="6256866" y="5761566"/>
            <a:ext cx="186268" cy="18626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9" name="Shape 249"/>
          <p:cNvSpPr/>
          <p:nvPr/>
        </p:nvSpPr>
        <p:spPr>
          <a:xfrm>
            <a:off x="4224866" y="3572933"/>
            <a:ext cx="186268" cy="186267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/>
        </p:nvSpPr>
        <p:spPr>
          <a:xfrm>
            <a:off x="2827800" y="1913466"/>
            <a:ext cx="6189112" cy="35993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5378" y="8231"/>
                </a:lnTo>
                <a:lnTo>
                  <a:pt x="11731" y="18043"/>
                </a:lnTo>
                <a:lnTo>
                  <a:pt x="13740" y="21600"/>
                </a:lnTo>
                <a:lnTo>
                  <a:pt x="17168" y="21397"/>
                </a:lnTo>
                <a:lnTo>
                  <a:pt x="20891" y="12861"/>
                </a:lnTo>
                <a:lnTo>
                  <a:pt x="21600" y="5646"/>
                </a:lnTo>
              </a:path>
            </a:pathLst>
          </a:custGeom>
          <a:ln w="114300">
            <a:solidFill>
              <a:srgbClr val="76767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2" name="Shape 252"/>
          <p:cNvSpPr/>
          <p:nvPr/>
        </p:nvSpPr>
        <p:spPr>
          <a:xfrm>
            <a:off x="9093134" y="7620000"/>
            <a:ext cx="880534" cy="7450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0800" y="10800"/>
                </a:lnTo>
                <a:lnTo>
                  <a:pt x="21600" y="21600"/>
                </a:lnTo>
              </a:path>
            </a:pathLst>
          </a:custGeom>
          <a:ln w="101600">
            <a:solidFill>
              <a:srgbClr val="BBBB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6536200" y="5326983"/>
            <a:ext cx="1531934" cy="9821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1699"/>
                </a:moveTo>
                <a:lnTo>
                  <a:pt x="4775" y="17658"/>
                </a:lnTo>
                <a:lnTo>
                  <a:pt x="9185" y="21600"/>
                </a:lnTo>
                <a:lnTo>
                  <a:pt x="15392" y="18248"/>
                </a:lnTo>
                <a:lnTo>
                  <a:pt x="20167" y="12290"/>
                </a:lnTo>
                <a:lnTo>
                  <a:pt x="21600" y="0"/>
                </a:lnTo>
              </a:path>
            </a:pathLst>
          </a:custGeom>
          <a:ln w="139700">
            <a:solidFill>
              <a:srgbClr val="1D31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4" name="Shape 254"/>
          <p:cNvSpPr/>
          <p:nvPr/>
        </p:nvSpPr>
        <p:spPr>
          <a:xfrm>
            <a:off x="2861733" y="3522133"/>
            <a:ext cx="4588934" cy="4199467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5" name="Shape 255"/>
          <p:cNvSpPr/>
          <p:nvPr/>
        </p:nvSpPr>
        <p:spPr>
          <a:xfrm>
            <a:off x="3521405" y="2980266"/>
            <a:ext cx="4732772" cy="35486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6260" y="7318"/>
                </a:lnTo>
                <a:lnTo>
                  <a:pt x="6298" y="9335"/>
                </a:lnTo>
                <a:lnTo>
                  <a:pt x="13022" y="17993"/>
                </a:lnTo>
                <a:lnTo>
                  <a:pt x="17118" y="21600"/>
                </a:lnTo>
                <a:lnTo>
                  <a:pt x="20982" y="18714"/>
                </a:lnTo>
                <a:lnTo>
                  <a:pt x="21600" y="13457"/>
                </a:lnTo>
              </a:path>
            </a:pathLst>
          </a:custGeom>
          <a:ln w="165100">
            <a:solidFill>
              <a:srgbClr val="B45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6" name="Shape 256"/>
          <p:cNvSpPr/>
          <p:nvPr/>
        </p:nvSpPr>
        <p:spPr>
          <a:xfrm>
            <a:off x="2614256" y="6985065"/>
            <a:ext cx="1305811" cy="1305811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7" name="Shape 257"/>
          <p:cNvSpPr/>
          <p:nvPr/>
        </p:nvSpPr>
        <p:spPr>
          <a:xfrm>
            <a:off x="2056174" y="7442984"/>
            <a:ext cx="732825" cy="732825"/>
          </a:xfrm>
          <a:prstGeom prst="line">
            <a:avLst/>
          </a:prstGeom>
          <a:ln w="127000">
            <a:solidFill>
              <a:srgbClr val="B456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8" name="Shape 258"/>
          <p:cNvSpPr/>
          <p:nvPr/>
        </p:nvSpPr>
        <p:spPr>
          <a:xfrm>
            <a:off x="2014339" y="7607300"/>
            <a:ext cx="677334" cy="6942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00" y="3600"/>
                  <a:pt x="7200" y="7200"/>
                  <a:pt x="10800" y="10800"/>
                </a:cubicBezTo>
                <a:cubicBezTo>
                  <a:pt x="14400" y="14400"/>
                  <a:pt x="18000" y="18000"/>
                  <a:pt x="21600" y="21600"/>
                </a:cubicBezTo>
              </a:path>
            </a:pathLst>
          </a:custGeom>
          <a:ln w="1524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59" name="Shape 259"/>
          <p:cNvSpPr/>
          <p:nvPr/>
        </p:nvSpPr>
        <p:spPr>
          <a:xfrm>
            <a:off x="2784805" y="3636433"/>
            <a:ext cx="2235201" cy="20479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3600" y="3600"/>
                  <a:pt x="7200" y="7200"/>
                  <a:pt x="10800" y="10800"/>
                </a:cubicBezTo>
                <a:cubicBezTo>
                  <a:pt x="14400" y="14400"/>
                  <a:pt x="18000" y="18000"/>
                  <a:pt x="21600" y="21600"/>
                </a:cubicBezTo>
              </a:path>
            </a:pathLst>
          </a:custGeom>
          <a:ln w="1524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0" name="Shape 260"/>
          <p:cNvSpPr/>
          <p:nvPr/>
        </p:nvSpPr>
        <p:spPr>
          <a:xfrm>
            <a:off x="6256866" y="5761566"/>
            <a:ext cx="186268" cy="186268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4224866" y="3572933"/>
            <a:ext cx="186268" cy="186267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62" name="Shape 262"/>
          <p:cNvSpPr/>
          <p:nvPr/>
        </p:nvSpPr>
        <p:spPr>
          <a:xfrm>
            <a:off x="9389533" y="2023533"/>
            <a:ext cx="786419" cy="1"/>
          </a:xfrm>
          <a:prstGeom prst="line">
            <a:avLst/>
          </a:prstGeom>
          <a:ln w="101600">
            <a:solidFill>
              <a:srgbClr val="767676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10327161" y="1763183"/>
            <a:ext cx="132514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Building</a:t>
            </a:r>
          </a:p>
        </p:txBody>
      </p:sp>
      <p:sp>
        <p:nvSpPr>
          <p:cNvPr id="264" name="Shape 264"/>
          <p:cNvSpPr/>
          <p:nvPr/>
        </p:nvSpPr>
        <p:spPr>
          <a:xfrm>
            <a:off x="9398000" y="2540000"/>
            <a:ext cx="786419" cy="0"/>
          </a:xfrm>
          <a:prstGeom prst="line">
            <a:avLst/>
          </a:prstGeom>
          <a:ln w="101600">
            <a:solidFill>
              <a:srgbClr val="1E30BB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5" name="Shape 265"/>
          <p:cNvSpPr/>
          <p:nvPr/>
        </p:nvSpPr>
        <p:spPr>
          <a:xfrm>
            <a:off x="10286330" y="2283883"/>
            <a:ext cx="84800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Curb</a:t>
            </a:r>
          </a:p>
        </p:txBody>
      </p:sp>
      <p:sp>
        <p:nvSpPr>
          <p:cNvPr id="266" name="Shape 266"/>
          <p:cNvSpPr/>
          <p:nvPr/>
        </p:nvSpPr>
        <p:spPr>
          <a:xfrm>
            <a:off x="9398000" y="3064933"/>
            <a:ext cx="786419" cy="1"/>
          </a:xfrm>
          <a:prstGeom prst="line">
            <a:avLst/>
          </a:prstGeom>
          <a:ln w="101600">
            <a:solidFill>
              <a:srgbClr val="B455B2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2400"/>
            </a:pPr>
            <a:endParaRPr/>
          </a:p>
        </p:txBody>
      </p:sp>
      <p:sp>
        <p:nvSpPr>
          <p:cNvPr id="267" name="Shape 267"/>
          <p:cNvSpPr/>
          <p:nvPr/>
        </p:nvSpPr>
        <p:spPr>
          <a:xfrm>
            <a:off x="10280650" y="2804583"/>
            <a:ext cx="1435101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Sidewalk</a:t>
            </a:r>
          </a:p>
        </p:txBody>
      </p:sp>
      <p:sp>
        <p:nvSpPr>
          <p:cNvPr id="268" name="Shape 268"/>
          <p:cNvSpPr/>
          <p:nvPr/>
        </p:nvSpPr>
        <p:spPr>
          <a:xfrm>
            <a:off x="10277665" y="3325283"/>
            <a:ext cx="1796670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r>
              <a:t>Street Light</a:t>
            </a:r>
          </a:p>
        </p:txBody>
      </p:sp>
      <p:sp>
        <p:nvSpPr>
          <p:cNvPr id="269" name="Shape 269"/>
          <p:cNvSpPr/>
          <p:nvPr/>
        </p:nvSpPr>
        <p:spPr>
          <a:xfrm>
            <a:off x="9689609" y="3534833"/>
            <a:ext cx="186268" cy="186267"/>
          </a:xfrm>
          <a:prstGeom prst="ellipse">
            <a:avLst/>
          </a:prstGeom>
          <a:solidFill>
            <a:srgbClr val="DCDEE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Capturing Photos</a:t>
            </a:r>
            <a:endParaRPr lang="en-US" dirty="0"/>
          </a:p>
        </p:txBody>
      </p:sp>
      <p:pic>
        <p:nvPicPr>
          <p:cNvPr id="3" name="capture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1738" y="2767314"/>
            <a:ext cx="10801323" cy="607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640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rPr dirty="0"/>
              <a:t>Our </a:t>
            </a:r>
            <a:r>
              <a:rPr lang="en-US" dirty="0" smtClean="0"/>
              <a:t>Technology</a:t>
            </a:r>
            <a:endParaRPr dirty="0"/>
          </a:p>
        </p:txBody>
      </p:sp>
      <p:sp>
        <p:nvSpPr>
          <p:cNvPr id="157" name="Shape 157"/>
          <p:cNvSpPr>
            <a:spLocks noGrp="1"/>
          </p:cNvSpPr>
          <p:nvPr>
            <p:ph type="body" idx="4294967295"/>
          </p:nvPr>
        </p:nvSpPr>
        <p:spPr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smtClean="0"/>
              <a:t>Street-level imagery – contributed by all, available to all</a:t>
            </a: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dirty="0" smtClean="0"/>
              <a:t>Building </a:t>
            </a:r>
            <a:r>
              <a:rPr dirty="0"/>
              <a:t>computer vision solutions for generating </a:t>
            </a:r>
            <a:r>
              <a:rPr b="1" dirty="0">
                <a:latin typeface="Helvetica"/>
                <a:ea typeface="Helvetica"/>
                <a:cs typeface="Helvetica"/>
                <a:sym typeface="Helvetica"/>
              </a:rPr>
              <a:t>map data</a:t>
            </a:r>
            <a:r>
              <a:rPr dirty="0"/>
              <a:t> from </a:t>
            </a:r>
            <a:r>
              <a:rPr b="1" dirty="0" smtClean="0">
                <a:latin typeface="Helvetica"/>
                <a:ea typeface="Helvetica"/>
                <a:cs typeface="Helvetica"/>
                <a:sym typeface="Helvetica"/>
              </a:rPr>
              <a:t>photos</a:t>
            </a:r>
            <a:endParaRPr lang="en-US" b="1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Using </a:t>
            </a:r>
            <a:r>
              <a:rPr lang="en-US" b="1" dirty="0" smtClean="0">
                <a:latin typeface="Helvetica"/>
                <a:ea typeface="Helvetica"/>
                <a:cs typeface="Helvetica"/>
                <a:sym typeface="Helvetica"/>
              </a:rPr>
              <a:t>map data</a:t>
            </a: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 to improve maps—public, private, nonprofit, academic, cultural, historic, and more</a:t>
            </a: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All data is available for free use on </a:t>
            </a:r>
            <a:r>
              <a:rPr lang="en-US" b="1" dirty="0" err="1" smtClean="0">
                <a:latin typeface="Helvetica"/>
                <a:ea typeface="Helvetica"/>
                <a:cs typeface="Helvetica"/>
                <a:sym typeface="Helvetica"/>
              </a:rPr>
              <a:t>OpenStreetMap</a:t>
            </a:r>
            <a:endParaRPr lang="en-US" dirty="0" smtClean="0">
              <a:latin typeface="Helvetica"/>
              <a:ea typeface="Helvetica"/>
              <a:cs typeface="Helvetica"/>
              <a:sym typeface="Helvetica"/>
            </a:endParaRP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lang="en-US" dirty="0" smtClean="0">
                <a:latin typeface="Helvetica"/>
                <a:ea typeface="Helvetica"/>
                <a:cs typeface="Helvetica"/>
                <a:sym typeface="Helvetica"/>
              </a:rPr>
              <a:t>Commercial users must license the data</a:t>
            </a:r>
            <a:endParaRPr dirty="0"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Map your world.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346" y="1624675"/>
            <a:ext cx="11919164" cy="7820266"/>
          </a:xfrm>
          <a:prstGeom prst="rect">
            <a:avLst/>
          </a:prstGeom>
        </p:spPr>
      </p:pic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532601" y="182502"/>
            <a:ext cx="9886654" cy="1442173"/>
          </a:xfrm>
        </p:spPr>
        <p:txBody>
          <a:bodyPr/>
          <a:lstStyle/>
          <a:p>
            <a:r>
              <a:rPr lang="en-US" dirty="0" smtClean="0"/>
              <a:t>Boulder, Colorado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094562"/>
      </p:ext>
    </p:extLst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71" y="415846"/>
            <a:ext cx="7379504" cy="887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0395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587" y="1817225"/>
            <a:ext cx="11574268" cy="708370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32601" y="182502"/>
            <a:ext cx="9886654" cy="1442173"/>
          </a:xfrm>
        </p:spPr>
        <p:txBody>
          <a:bodyPr/>
          <a:lstStyle/>
          <a:p>
            <a:r>
              <a:rPr lang="en-US" dirty="0" smtClean="0"/>
              <a:t>Let’s map!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051124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Equipment</a:t>
            </a:r>
            <a:endParaRPr lang="en-US" dirty="0"/>
          </a:p>
        </p:txBody>
      </p:sp>
      <p:sp>
        <p:nvSpPr>
          <p:cNvPr id="3" name="Shape 162"/>
          <p:cNvSpPr txBox="1">
            <a:spLocks/>
          </p:cNvSpPr>
          <p:nvPr/>
        </p:nvSpPr>
        <p:spPr>
          <a:xfrm>
            <a:off x="1087966" y="2609850"/>
            <a:ext cx="11099801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 marL="444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889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1333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1778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2222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2667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3111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35560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4000500" marR="0" indent="-444500" algn="l" defTabSz="584200" rtl="0" latinLnBrk="0">
              <a:lnSpc>
                <a:spcPct val="100000"/>
              </a:lnSpc>
              <a:spcBef>
                <a:spcPts val="4200"/>
              </a:spcBef>
              <a:spcAft>
                <a:spcPts val="0"/>
              </a:spcAft>
              <a:buClrTx/>
              <a:buSzPct val="75000"/>
              <a:buFontTx/>
              <a:buChar char="•"/>
              <a:tabLst/>
              <a:defRPr sz="36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marL="444499" indent="-444499" hangingPunct="1">
              <a:spcBef>
                <a:spcPts val="2000"/>
              </a:spcBef>
              <a:buFontTx/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sz="4500" dirty="0" smtClean="0">
                <a:solidFill>
                  <a:srgbClr val="595C61"/>
                </a:solidFill>
              </a:rPr>
              <a:t>5x LG 360 cameras (link to mobile phone)</a:t>
            </a:r>
          </a:p>
          <a:p>
            <a:pPr marL="444499" indent="-444499" hangingPunct="1">
              <a:spcBef>
                <a:spcPts val="2000"/>
              </a:spcBef>
              <a:buFontTx/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sz="4500" dirty="0" smtClean="0">
                <a:solidFill>
                  <a:srgbClr val="595C61"/>
                </a:solidFill>
              </a:rPr>
              <a:t>Your mobile phone + </a:t>
            </a:r>
            <a:r>
              <a:rPr lang="en-US" sz="4500" dirty="0" err="1" smtClean="0">
                <a:solidFill>
                  <a:srgbClr val="595C61"/>
                </a:solidFill>
              </a:rPr>
              <a:t>Mapillary</a:t>
            </a:r>
            <a:r>
              <a:rPr lang="en-US" sz="4500" dirty="0" smtClean="0">
                <a:solidFill>
                  <a:srgbClr val="595C61"/>
                </a:solidFill>
              </a:rPr>
              <a:t> app</a:t>
            </a:r>
          </a:p>
          <a:p>
            <a:pPr marL="444499" indent="-444499" hangingPunct="1">
              <a:spcBef>
                <a:spcPts val="2000"/>
              </a:spcBef>
              <a:buFontTx/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sz="4500" dirty="0" smtClean="0">
                <a:solidFill>
                  <a:srgbClr val="595C61"/>
                </a:solidFill>
              </a:rPr>
              <a:t>Bike and car mounts</a:t>
            </a:r>
            <a:endParaRPr lang="en-US" sz="4500" dirty="0">
              <a:solidFill>
                <a:srgbClr val="595C6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43071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</a:lstStyle>
          <a:p>
            <a:pPr>
              <a:defRPr>
                <a:latin typeface="Source Sans Pro"/>
                <a:ea typeface="Source Sans Pro"/>
                <a:cs typeface="Source Sans Pro"/>
                <a:sym typeface="Source Sans Pro"/>
              </a:defRPr>
            </a:pPr>
            <a:r>
              <a:rPr lang="en-US" dirty="0" smtClean="0">
                <a:latin typeface="Source Sans Pro Semibold"/>
                <a:ea typeface="Source Sans Pro Semibold"/>
                <a:cs typeface="Source Sans Pro Semibold"/>
                <a:sym typeface="Source Sans Pro Semibold"/>
              </a:rPr>
              <a:t>Computer Vision</a:t>
            </a:r>
            <a:endParaRPr dirty="0">
              <a:latin typeface="Source Sans Pro Semibold"/>
              <a:ea typeface="Source Sans Pro Semibold"/>
              <a:cs typeface="Source Sans Pro Semibold"/>
              <a:sym typeface="Source Sans Pro Semibold"/>
            </a:endParaRP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Key Components</a:t>
            </a:r>
          </a:p>
        </p:txBody>
      </p:sp>
      <p:sp>
        <p:nvSpPr>
          <p:cNvPr id="162" name="Shape 162"/>
          <p:cNvSpPr>
            <a:spLocks noGrp="1"/>
          </p:cNvSpPr>
          <p:nvPr>
            <p:ph type="body" idx="4294967295"/>
          </p:nvPr>
        </p:nvSpPr>
        <p:spPr>
          <a:xfrm>
            <a:off x="1087966" y="2609850"/>
            <a:ext cx="11099801" cy="6286500"/>
          </a:xfrm>
          <a:prstGeom prst="rect">
            <a:avLst/>
          </a:prstGeom>
        </p:spPr>
        <p:txBody>
          <a:bodyPr/>
          <a:lstStyle/>
          <a:p>
            <a:pPr marL="444499" indent="-444499">
              <a:spcBef>
                <a:spcPts val="2000"/>
              </a:spcBef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dirty="0"/>
              <a:t>Structure from Motion</a:t>
            </a:r>
          </a:p>
          <a:p>
            <a:pPr marL="444499" indent="-444499">
              <a:spcBef>
                <a:spcPts val="2000"/>
              </a:spcBef>
              <a:buBlip>
                <a:blip r:embed="rId2"/>
              </a:buBlip>
              <a:defRPr sz="4500">
                <a:solidFill>
                  <a:srgbClr val="595C61"/>
                </a:solidFill>
              </a:defRPr>
            </a:pPr>
            <a:r>
              <a:rPr lang="en-US" dirty="0" smtClean="0"/>
              <a:t>Image </a:t>
            </a:r>
            <a:r>
              <a:rPr dirty="0" smtClean="0"/>
              <a:t>Recognition</a:t>
            </a:r>
            <a:endParaRPr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Structure from Motion (SfM)</a:t>
            </a:r>
          </a:p>
        </p:txBody>
      </p:sp>
      <p:sp>
        <p:nvSpPr>
          <p:cNvPr id="165" name="Shape 165"/>
          <p:cNvSpPr/>
          <p:nvPr/>
        </p:nvSpPr>
        <p:spPr>
          <a:xfrm>
            <a:off x="1604153" y="2289810"/>
            <a:ext cx="9240699" cy="906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pPr>
            <a:r>
              <a:t>Estimating three-dimensional structures and camera motions </a:t>
            </a:r>
          </a:p>
          <a:p>
            <a: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pPr>
            <a:r>
              <a:t>from image sequences. </a:t>
            </a:r>
          </a:p>
        </p:txBody>
      </p:sp>
      <p:pic>
        <p:nvPicPr>
          <p:cNvPr id="166" name="3d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99170" y="3701525"/>
            <a:ext cx="9406460" cy="5242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6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90989" y="2915722"/>
            <a:ext cx="3810952" cy="608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545435" y="2914832"/>
            <a:ext cx="5571537" cy="686349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612545" y="2433929"/>
            <a:ext cx="573034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- One of the best SfM tool in the open!</a:t>
            </a:r>
          </a:p>
        </p:txBody>
      </p:sp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t>Structure from Motion (SfM)</a:t>
            </a:r>
          </a:p>
        </p:txBody>
      </p:sp>
      <p:sp>
        <p:nvSpPr>
          <p:cNvPr id="172" name="Shape 172"/>
          <p:cNvSpPr/>
          <p:nvPr/>
        </p:nvSpPr>
        <p:spPr>
          <a:xfrm>
            <a:off x="1611038" y="3760112"/>
            <a:ext cx="621210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- Power to OpenDroneMap’s SfM pipeline</a:t>
            </a:r>
          </a:p>
        </p:txBody>
      </p:sp>
      <p:pic>
        <p:nvPicPr>
          <p:cNvPr id="173" name="drone.mov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2140827" y="4226525"/>
            <a:ext cx="8697746" cy="5038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49" fill="hold"/>
                                        <p:tgtEl>
                                          <p:spTgt spid="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7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6000"/>
            </a:lvl1pPr>
          </a:lstStyle>
          <a:p>
            <a:r>
              <a:rPr lang="en-US" dirty="0" smtClean="0"/>
              <a:t>Image </a:t>
            </a:r>
            <a:r>
              <a:rPr dirty="0" smtClean="0"/>
              <a:t>Recognition</a:t>
            </a:r>
            <a:endParaRPr dirty="0"/>
          </a:p>
        </p:txBody>
      </p:sp>
      <p:sp>
        <p:nvSpPr>
          <p:cNvPr id="176" name="Shape 176"/>
          <p:cNvSpPr/>
          <p:nvPr/>
        </p:nvSpPr>
        <p:spPr>
          <a:xfrm>
            <a:off x="1604153" y="2495550"/>
            <a:ext cx="29789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. </a:t>
            </a:r>
          </a:p>
        </p:txBody>
      </p:sp>
      <p:sp>
        <p:nvSpPr>
          <p:cNvPr id="177" name="Shape 177"/>
          <p:cNvSpPr>
            <a:spLocks noGrp="1"/>
          </p:cNvSpPr>
          <p:nvPr>
            <p:ph type="body" idx="4294967295"/>
          </p:nvPr>
        </p:nvSpPr>
        <p:spPr>
          <a:xfrm>
            <a:off x="1562100" y="2609850"/>
            <a:ext cx="11099800" cy="6286500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dirty="0"/>
              <a:t>Face and license plate detection </a:t>
            </a: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dirty="0"/>
              <a:t>Traffic Sign Recognition</a:t>
            </a: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dirty="0"/>
              <a:t>Text Recognition</a:t>
            </a:r>
          </a:p>
          <a:p>
            <a:pPr>
              <a:spcBef>
                <a:spcPts val="2000"/>
              </a:spcBef>
              <a:buBlip>
                <a:blip r:embed="rId2"/>
              </a:buBlip>
              <a:defRPr>
                <a:solidFill>
                  <a:srgbClr val="595C61"/>
                </a:solidFill>
              </a:defRPr>
            </a:pPr>
            <a:r>
              <a:rPr dirty="0"/>
              <a:t>Semantic Segmentation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900"/>
            </a:lvl1pPr>
          </a:lstStyle>
          <a:p>
            <a:r>
              <a:t>Face and license plate detection </a:t>
            </a:r>
          </a:p>
        </p:txBody>
      </p:sp>
      <p:sp>
        <p:nvSpPr>
          <p:cNvPr id="180" name="Shape 180"/>
          <p:cNvSpPr/>
          <p:nvPr/>
        </p:nvSpPr>
        <p:spPr>
          <a:xfrm>
            <a:off x="1604153" y="2495550"/>
            <a:ext cx="29789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. </a:t>
            </a:r>
          </a:p>
        </p:txBody>
      </p:sp>
      <p:pic>
        <p:nvPicPr>
          <p:cNvPr id="18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5809" y="3519079"/>
            <a:ext cx="10824382" cy="525755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1384020" y="8032750"/>
            <a:ext cx="2060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83" name="Shape 183"/>
          <p:cNvSpPr/>
          <p:nvPr/>
        </p:nvSpPr>
        <p:spPr>
          <a:xfrm>
            <a:off x="1536420" y="2495550"/>
            <a:ext cx="9504529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Detect and blur faces and license plates for privacy protection  </a:t>
            </a:r>
          </a:p>
        </p:txBody>
      </p:sp>
      <p:sp>
        <p:nvSpPr>
          <p:cNvPr id="184" name="Shape 184"/>
          <p:cNvSpPr/>
          <p:nvPr/>
        </p:nvSpPr>
        <p:spPr>
          <a:xfrm>
            <a:off x="9960812" y="8921750"/>
            <a:ext cx="2298244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Falun, Sweden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l">
              <a:defRPr sz="4900"/>
            </a:lvl1pPr>
          </a:lstStyle>
          <a:p>
            <a:r>
              <a:rPr dirty="0"/>
              <a:t>Traffic Sign Recognition</a:t>
            </a:r>
          </a:p>
        </p:txBody>
      </p:sp>
      <p:sp>
        <p:nvSpPr>
          <p:cNvPr id="187" name="Shape 187"/>
          <p:cNvSpPr/>
          <p:nvPr/>
        </p:nvSpPr>
        <p:spPr>
          <a:xfrm>
            <a:off x="1604153" y="2495550"/>
            <a:ext cx="297893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. </a:t>
            </a:r>
          </a:p>
        </p:txBody>
      </p:sp>
      <p:sp>
        <p:nvSpPr>
          <p:cNvPr id="188" name="Shape 188"/>
          <p:cNvSpPr/>
          <p:nvPr/>
        </p:nvSpPr>
        <p:spPr>
          <a:xfrm>
            <a:off x="1384020" y="8032750"/>
            <a:ext cx="206097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89" name="Shape 189"/>
          <p:cNvSpPr/>
          <p:nvPr/>
        </p:nvSpPr>
        <p:spPr>
          <a:xfrm>
            <a:off x="1570287" y="2495550"/>
            <a:ext cx="20609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 </a:t>
            </a:r>
          </a:p>
        </p:txBody>
      </p:sp>
      <p:sp>
        <p:nvSpPr>
          <p:cNvPr id="190" name="Shape 190"/>
          <p:cNvSpPr/>
          <p:nvPr/>
        </p:nvSpPr>
        <p:spPr>
          <a:xfrm>
            <a:off x="1671887" y="2403619"/>
            <a:ext cx="6662721" cy="679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rPr dirty="0"/>
              <a:t>Detect and recognize traffic signs </a:t>
            </a:r>
          </a:p>
          <a:p>
            <a:pPr marL="321027" indent="-321027" algn="l">
              <a:lnSpc>
                <a:spcPct val="40000"/>
              </a:lnSpc>
              <a:spcBef>
                <a:spcPts val="2000"/>
              </a:spcBef>
              <a:buSzPct val="75000"/>
              <a:buChar char="-"/>
              <a:defRPr sz="2600">
                <a:solidFill>
                  <a:srgbClr val="595C61"/>
                </a:solidFill>
              </a:defRPr>
            </a:pPr>
            <a:r>
              <a:rPr dirty="0"/>
              <a:t>Supports ~900 signs across ~60 </a:t>
            </a:r>
            <a:r>
              <a:rPr dirty="0" smtClean="0"/>
              <a:t>countries</a:t>
            </a:r>
            <a:endParaRPr dirty="0"/>
          </a:p>
        </p:txBody>
      </p:sp>
      <p:pic>
        <p:nvPicPr>
          <p:cNvPr id="191" name="signs_in_japan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750565" y="3644284"/>
            <a:ext cx="9747169" cy="5482783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>
            <a:off x="10587346" y="9032894"/>
            <a:ext cx="1031926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40000"/>
              </a:lnSpc>
              <a:spcBef>
                <a:spcPts val="2000"/>
              </a:spcBef>
              <a:defRPr sz="2600">
                <a:solidFill>
                  <a:srgbClr val="595C61"/>
                </a:solidFill>
              </a:defRPr>
            </a:lvl1pPr>
          </a:lstStyle>
          <a:p>
            <a:r>
              <a:t>Japan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91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</TotalTime>
  <Words>274</Words>
  <Application>Microsoft Office PowerPoint</Application>
  <PresentationFormat>Custom</PresentationFormat>
  <Paragraphs>65</Paragraphs>
  <Slides>24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Helvetica</vt:lpstr>
      <vt:lpstr>Helvetica Light</vt:lpstr>
      <vt:lpstr>Helvetica Neue</vt:lpstr>
      <vt:lpstr>Source Sans Pro</vt:lpstr>
      <vt:lpstr>Source Sans Pro Semibold</vt:lpstr>
      <vt:lpstr>White</vt:lpstr>
      <vt:lpstr>Introducing Mapillary</vt:lpstr>
      <vt:lpstr>Our Technology</vt:lpstr>
      <vt:lpstr>Computer Vision</vt:lpstr>
      <vt:lpstr>Key Components</vt:lpstr>
      <vt:lpstr>Structure from Motion (SfM)</vt:lpstr>
      <vt:lpstr>Structure from Motion (SfM)</vt:lpstr>
      <vt:lpstr>Image Recognition</vt:lpstr>
      <vt:lpstr>Face and license plate detection </vt:lpstr>
      <vt:lpstr>Traffic Sign Recognition</vt:lpstr>
      <vt:lpstr>Text Recognition</vt:lpstr>
      <vt:lpstr>Semantic Segmentation</vt:lpstr>
      <vt:lpstr>SfM + Recognition</vt:lpstr>
      <vt:lpstr>Traffic Sign Map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Capturing Photos</vt:lpstr>
      <vt:lpstr>Map your world.</vt:lpstr>
      <vt:lpstr>Boulder, Colorado</vt:lpstr>
      <vt:lpstr>PowerPoint Presentation</vt:lpstr>
      <vt:lpstr>Let’s map!</vt:lpstr>
      <vt:lpstr>Equipment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Mapillary</dc:title>
  <dc:creator>Chris</dc:creator>
  <cp:lastModifiedBy>Christopher Beddow</cp:lastModifiedBy>
  <cp:revision>8</cp:revision>
  <dcterms:modified xsi:type="dcterms:W3CDTF">2017-06-23T19:31:59Z</dcterms:modified>
</cp:coreProperties>
</file>